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0" r:id="rId2"/>
    <p:sldId id="272" r:id="rId3"/>
    <p:sldId id="285" r:id="rId4"/>
    <p:sldId id="278" r:id="rId5"/>
    <p:sldId id="286" r:id="rId6"/>
    <p:sldId id="287" r:id="rId7"/>
    <p:sldId id="279" r:id="rId8"/>
    <p:sldId id="309" r:id="rId9"/>
    <p:sldId id="288" r:id="rId10"/>
    <p:sldId id="302" r:id="rId11"/>
    <p:sldId id="289" r:id="rId12"/>
    <p:sldId id="290" r:id="rId13"/>
    <p:sldId id="303" r:id="rId14"/>
    <p:sldId id="304" r:id="rId15"/>
    <p:sldId id="305" r:id="rId16"/>
    <p:sldId id="310" r:id="rId17"/>
    <p:sldId id="312" r:id="rId18"/>
    <p:sldId id="311"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6"/>
    <p:restoredTop sz="61810"/>
  </p:normalViewPr>
  <p:slideViewPr>
    <p:cSldViewPr snapToGrid="0">
      <p:cViewPr varScale="1">
        <p:scale>
          <a:sx n="81" d="100"/>
          <a:sy n="81" d="100"/>
        </p:scale>
        <p:origin x="1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2/25/24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Large Language Model workshop.</a:t>
            </a:r>
          </a:p>
          <a:p>
            <a:endParaRPr lang="en-US" dirty="0"/>
          </a:p>
          <a:p>
            <a:r>
              <a:rPr lang="en-US" dirty="0"/>
              <a:t>Just briefly, we’re going to cover an overview of LLMs and how they work, what is available, and how to use them. In the course of this, we’d also like to find out more about what you are proposing to do with LLMs as well.</a:t>
            </a:r>
          </a:p>
          <a:p>
            <a:endParaRPr lang="en-US" dirty="0"/>
          </a:p>
          <a:p>
            <a:r>
              <a:rPr lang="en-US" dirty="0"/>
              <a:t>There will be no actual coding going on here, we’re just going to cover core concepts, but during the course of the workshop, I’ll direct you to some relevant code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6184AF57-4BD4-7D48-A093-6530DDD8C062}" type="slidenum">
              <a:rPr lang="en-US" smtClean="0"/>
              <a:t>2</a:t>
            </a:fld>
            <a:endParaRPr lang="en-US"/>
          </a:p>
        </p:txBody>
      </p:sp>
    </p:spTree>
    <p:extLst>
      <p:ext uri="{BB962C8B-B14F-4D97-AF65-F5344CB8AC3E}">
        <p14:creationId xmlns:p14="http://schemas.microsoft.com/office/powerpoint/2010/main" val="214417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aren’t going to focus too much on this, but the core idea behind all of the models that you see and hear about today, is this – self attention.</a:t>
            </a:r>
          </a:p>
          <a:p>
            <a:endParaRPr lang="en-US" dirty="0"/>
          </a:p>
          <a:p>
            <a:r>
              <a:rPr lang="en-US" dirty="0"/>
              <a:t>The example sentence we use here is “see that girl run”, and we focus in particular on the word “that”, but in reality, this all happens simultaneously.</a:t>
            </a:r>
          </a:p>
          <a:p>
            <a:endParaRPr lang="en-US" dirty="0"/>
          </a:p>
          <a:p>
            <a:r>
              <a:rPr lang="en-US" dirty="0"/>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 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dirty="0"/>
          </a:p>
          <a:p>
            <a:r>
              <a:rPr lang="en-US" dirty="0"/>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dirty="0" err="1"/>
              <a:t>softmax</a:t>
            </a:r>
            <a:r>
              <a:rPr lang="en-US" dirty="0"/>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dirty="0"/>
          </a:p>
          <a:p>
            <a:r>
              <a:rPr lang="en-US" dirty="0"/>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are these models trained? 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So, the problem of next token prediction can be framed as ”Given the context, what is the most likely next token”.</a:t>
            </a:r>
          </a:p>
          <a:p>
            <a:endParaRPr lang="en-US" dirty="0"/>
          </a:p>
          <a:p>
            <a:r>
              <a:rPr lang="en-US" dirty="0"/>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a:t>
            </a:r>
          </a:p>
          <a:p>
            <a:endParaRPr lang="en-US" dirty="0"/>
          </a:p>
          <a:p>
            <a:r>
              <a:rPr lang="en-US" dirty="0"/>
              <a:t>We’ve looked in a little bit of detail at how they work, but essentially, LLMs are a series of matrix multiplications outputting a probability distribution, and the rest is just implementation details. That’s it. </a:t>
            </a:r>
          </a:p>
          <a:p>
            <a:endParaRPr lang="en-US" dirty="0"/>
          </a:p>
          <a:p>
            <a:r>
              <a:rPr lang="en-US" dirty="0"/>
              <a:t>The real issue is that you need </a:t>
            </a:r>
            <a:r>
              <a:rPr lang="en-US" b="1" i="1" dirty="0"/>
              <a:t>a lot </a:t>
            </a:r>
            <a:r>
              <a:rPr lang="en-US" dirty="0"/>
              <a:t>of text to do this well. Approximately 10TB worth of text to be precise.</a:t>
            </a:r>
          </a:p>
          <a:p>
            <a:endParaRPr lang="en-US" dirty="0"/>
          </a:p>
          <a:p>
            <a:r>
              <a:rPr lang="en-US" dirty="0"/>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dirty="0"/>
              <a:t>The Pile, a </a:t>
            </a:r>
            <a:r>
              <a:rPr lang="en-US" dirty="0" err="1"/>
              <a:t>nearlyt</a:t>
            </a:r>
            <a:r>
              <a:rPr lang="en-US" dirty="0"/>
              <a:t> 900GB text database.</a:t>
            </a:r>
          </a:p>
          <a:p>
            <a:r>
              <a:rPr lang="en-US" dirty="0"/>
              <a:t>- Common Crawl (46% is English, and every other language is below 6%). It includes </a:t>
            </a:r>
            <a:r>
              <a:rPr lang="en-US" dirty="0" err="1"/>
              <a:t>copywrited</a:t>
            </a:r>
            <a:r>
              <a:rPr lang="en-US" dirty="0"/>
              <a:t> materials</a:t>
            </a:r>
          </a:p>
          <a:p>
            <a:r>
              <a:rPr lang="en-US" dirty="0"/>
              <a:t>- Stack exchange,</a:t>
            </a:r>
          </a:p>
          <a:p>
            <a:r>
              <a:rPr lang="en-US" dirty="0"/>
              <a:t>- </a:t>
            </a:r>
            <a:r>
              <a:rPr lang="en-US" dirty="0" err="1"/>
              <a:t>ArXiv</a:t>
            </a:r>
            <a:endParaRPr lang="en-US" dirty="0"/>
          </a:p>
          <a:p>
            <a:r>
              <a:rPr lang="en-US" dirty="0"/>
              <a:t>- GitHub</a:t>
            </a:r>
          </a:p>
          <a:p>
            <a:r>
              <a:rPr lang="en-US" dirty="0"/>
              <a:t>- PubMed</a:t>
            </a:r>
          </a:p>
          <a:p>
            <a:r>
              <a:rPr lang="en-US" dirty="0"/>
              <a:t>- Wikipedia</a:t>
            </a:r>
          </a:p>
          <a:p>
            <a:r>
              <a:rPr lang="en-US" dirty="0"/>
              <a:t>- YouTube subtitles and comments</a:t>
            </a:r>
          </a:p>
          <a:p>
            <a:r>
              <a:rPr lang="en-US" dirty="0"/>
              <a:t>- Reddit</a:t>
            </a:r>
          </a:p>
          <a:p>
            <a:endParaRPr lang="en-US" dirty="0"/>
          </a:p>
          <a:p>
            <a:r>
              <a:rPr lang="en-US" dirty="0"/>
              <a:t>If anyone has frequented the YouTube comment section at any point or reddit in general, you can see how problematic this might be. If anyone interacted with the earlier versions of GPT-3, it was really quite unconstrained.</a:t>
            </a:r>
          </a:p>
          <a:p>
            <a:endParaRPr lang="en-US" dirty="0"/>
          </a:p>
          <a:p>
            <a:endParaRPr lang="en-US" dirty="0"/>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15</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dirty="0"/>
              <a:t>A good way to understand the scale of the training data is to consider the </a:t>
            </a:r>
            <a:r>
              <a:rPr lang="en-US" dirty="0" err="1"/>
              <a:t>Bibliotik</a:t>
            </a:r>
            <a:r>
              <a:rPr lang="en-US" dirty="0"/>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a:t>
            </a:r>
          </a:p>
          <a:p>
            <a:endParaRPr lang="en-US" dirty="0"/>
          </a:p>
          <a:p>
            <a:r>
              <a:rPr lang="en-US" dirty="0"/>
              <a:t>This process is called pretraining.</a:t>
            </a:r>
          </a:p>
          <a:p>
            <a:endParaRPr lang="en-US" dirty="0"/>
          </a:p>
          <a:p>
            <a:r>
              <a:rPr lang="en-US" dirty="0"/>
              <a:t>For Llama-2 this required 6,000 A100s for 12 days, which would have cost about $2M (not including the cost of the A100s, which are about 15-20k USD apiece…).</a:t>
            </a:r>
          </a:p>
          <a:p>
            <a:endParaRPr lang="en-US" dirty="0"/>
          </a:p>
          <a:p>
            <a:r>
              <a:rPr lang="en-US" dirty="0"/>
              <a:t>But now, let’s think about what we have: we’ve taken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dirty="0"/>
          </a:p>
          <a:p>
            <a:endParaRPr lang="en-US" dirty="0"/>
          </a:p>
          <a:p>
            <a:r>
              <a:rPr lang="en-US" dirty="0"/>
              <a:t>But how do you get something like </a:t>
            </a:r>
            <a:r>
              <a:rPr lang="en-US" dirty="0" err="1"/>
              <a:t>ChatGPT</a:t>
            </a:r>
            <a:r>
              <a:rPr lang="en-US" dirty="0"/>
              <a:t>? By a process called fine-tuning…</a:t>
            </a:r>
          </a:p>
          <a:p>
            <a:endParaRPr lang="en-US" dirty="0"/>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16</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dirty="0"/>
              <a:t>Summary.</a:t>
            </a:r>
          </a:p>
          <a:p>
            <a:endParaRPr lang="en-US" dirty="0"/>
          </a:p>
          <a:p>
            <a:r>
              <a:rPr lang="en-US" dirty="0"/>
              <a:t>Andrej </a:t>
            </a:r>
            <a:r>
              <a:rPr lang="en-US" dirty="0" err="1"/>
              <a:t>Karpathy</a:t>
            </a:r>
            <a:r>
              <a:rPr lang="en-US" dirty="0"/>
              <a:t> has an excellent analogy where you can think of LLMs as like that scene from Wallace and </a:t>
            </a:r>
            <a:r>
              <a:rPr lang="en-US" dirty="0" err="1"/>
              <a:t>gromit</a:t>
            </a:r>
            <a:r>
              <a:rPr lang="en-US" dirty="0"/>
              <a:t> where he’s just laying down tracks. He’s not looking into the future, he’s not thinking about what he’s doing, he’s just laying down tracks so as not to derail the train.</a:t>
            </a:r>
          </a:p>
          <a:p>
            <a:endParaRPr lang="en-US" dirty="0"/>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17</a:t>
            </a:fld>
            <a:endParaRPr lang="en-US"/>
          </a:p>
        </p:txBody>
      </p:sp>
    </p:spTree>
    <p:extLst>
      <p:ext uri="{BB962C8B-B14F-4D97-AF65-F5344CB8AC3E}">
        <p14:creationId xmlns:p14="http://schemas.microsoft.com/office/powerpoint/2010/main" val="3294065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18</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19</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 introduction to the Accelerate </a:t>
            </a:r>
            <a:r>
              <a:rPr lang="en-US" dirty="0" err="1"/>
              <a:t>programme</a:t>
            </a:r>
            <a:r>
              <a:rPr lang="en-US" dirty="0"/>
              <a:t>.</a:t>
            </a:r>
          </a:p>
          <a:p>
            <a:endParaRPr lang="en-US" dirty="0"/>
          </a:p>
          <a:p>
            <a:r>
              <a:rPr lang="en-US" dirty="0"/>
              <a:t>Introduction to LLMs – </a:t>
            </a:r>
          </a:p>
          <a:p>
            <a:r>
              <a:rPr lang="en-US" dirty="0"/>
              <a:t>- how do they work?</a:t>
            </a:r>
          </a:p>
          <a:p>
            <a:r>
              <a:rPr lang="en-US" dirty="0"/>
              <a:t>- how are they trained? Pretraining.</a:t>
            </a:r>
          </a:p>
          <a:p>
            <a:r>
              <a:rPr lang="en-US" dirty="0"/>
              <a:t>- what can we use them for.</a:t>
            </a:r>
          </a:p>
          <a:p>
            <a:r>
              <a:rPr lang="en-US" dirty="0"/>
              <a:t>- Caveats and popular opinion</a:t>
            </a:r>
          </a:p>
          <a:p>
            <a:endParaRPr lang="en-US" dirty="0"/>
          </a:p>
          <a:p>
            <a:r>
              <a:rPr lang="en-US" dirty="0"/>
              <a:t>What’s out there:</a:t>
            </a:r>
          </a:p>
          <a:p>
            <a:r>
              <a:rPr lang="en-US" dirty="0"/>
              <a:t>- Where can you get models from?</a:t>
            </a:r>
          </a:p>
          <a:p>
            <a:r>
              <a:rPr lang="en-US" dirty="0"/>
              <a:t>- What does </a:t>
            </a:r>
            <a:r>
              <a:rPr lang="en-US" dirty="0" err="1"/>
              <a:t>OpenAI</a:t>
            </a:r>
            <a:r>
              <a:rPr lang="en-US" dirty="0"/>
              <a:t> have on offer?</a:t>
            </a:r>
          </a:p>
          <a:p>
            <a:r>
              <a:rPr lang="en-US" dirty="0"/>
              <a:t>- Open source vs closed source.</a:t>
            </a:r>
          </a:p>
          <a:p>
            <a:r>
              <a:rPr lang="en-US" dirty="0"/>
              <a:t>- No code solutions</a:t>
            </a:r>
          </a:p>
          <a:p>
            <a:endParaRPr lang="en-US" dirty="0"/>
          </a:p>
          <a:p>
            <a:r>
              <a:rPr lang="en-US" dirty="0"/>
              <a:t>Fine-tuning and quantization</a:t>
            </a:r>
          </a:p>
          <a:p>
            <a:r>
              <a:rPr lang="en-US" dirty="0"/>
              <a:t>- Methods of fine-tuning</a:t>
            </a:r>
          </a:p>
          <a:p>
            <a:r>
              <a:rPr lang="en-US" dirty="0"/>
              <a:t>    - RAG</a:t>
            </a:r>
          </a:p>
          <a:p>
            <a:r>
              <a:rPr lang="en-US" dirty="0"/>
              <a:t>    - Instruction tuning</a:t>
            </a:r>
          </a:p>
          <a:p>
            <a:r>
              <a:rPr lang="en-US" dirty="0"/>
              <a:t>    - Other tasks</a:t>
            </a:r>
          </a:p>
          <a:p>
            <a:endParaRPr lang="en-US" dirty="0"/>
          </a:p>
          <a:p>
            <a:r>
              <a:rPr lang="en-US" dirty="0"/>
              <a:t>APIs</a:t>
            </a:r>
          </a:p>
          <a:p>
            <a:r>
              <a:rPr lang="en-US" dirty="0"/>
              <a:t>– How to use the </a:t>
            </a:r>
            <a:r>
              <a:rPr lang="en-US" dirty="0" err="1"/>
              <a:t>HuggingFace</a:t>
            </a:r>
            <a:r>
              <a:rPr lang="en-US" dirty="0"/>
              <a:t> API.</a:t>
            </a:r>
          </a:p>
          <a:p>
            <a:r>
              <a:rPr lang="en-US" dirty="0"/>
              <a:t>- How to use the </a:t>
            </a:r>
            <a:r>
              <a:rPr lang="en-US" dirty="0" err="1"/>
              <a:t>OpenAI</a:t>
            </a:r>
            <a:r>
              <a:rPr lang="en-US" dirty="0"/>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Over the last year, about 90% of my work has been large language model focused. </a:t>
            </a: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7</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a:t>
            </a:r>
          </a:p>
          <a:p>
            <a:endParaRPr lang="en-US" dirty="0"/>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a:t>
            </a:r>
            <a:r>
              <a:rPr lang="en-US" dirty="0" err="1">
                <a:solidFill>
                  <a:srgbClr val="404040"/>
                </a:solidFill>
                <a:latin typeface="Helvetica"/>
                <a:cs typeface="Helvetica"/>
              </a:rPr>
              <a:t>ChatGPT</a:t>
            </a:r>
            <a:r>
              <a:rPr lang="en-US" dirty="0">
                <a:solidFill>
                  <a:srgbClr val="404040"/>
                </a:solidFill>
                <a:latin typeface="Helvetica"/>
                <a:cs typeface="Helvetica"/>
              </a:rPr>
              <a: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numerical representation of a piece of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a:t>
            </a:r>
            <a:r>
              <a:rPr lang="en-US" dirty="0" err="1">
                <a:solidFill>
                  <a:srgbClr val="404040"/>
                </a:solidFill>
              </a:rPr>
              <a:t>OpenAI</a:t>
            </a:r>
            <a:r>
              <a:rPr lang="en-US" dirty="0">
                <a:solidFill>
                  <a:srgbClr val="404040"/>
                </a:solidFill>
              </a:rPr>
              <a:t> train a model, and then host it on a server which you can send requests to.</a:t>
            </a:r>
          </a:p>
          <a:p>
            <a:endParaRPr lang="en-US" dirty="0">
              <a:solidFill>
                <a:srgbClr val="404040"/>
              </a:solidFill>
              <a:latin typeface="Helvetica"/>
              <a:cs typeface="Helvetica"/>
            </a:endParaRPr>
          </a:p>
          <a:p>
            <a:r>
              <a:rPr lang="en-US" dirty="0">
                <a:solidFill>
                  <a:srgbClr val="404040"/>
                </a:solidFill>
                <a:latin typeface="Helvetica"/>
                <a:cs typeface="Helvetica"/>
              </a:rPr>
              <a:t>Any questions or any other words?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2657261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definition of an LLM is simply a high parameter model typically greater than hundreds of millions, trained on massive amounts of text to do some kind of text generation. Notice that I’ve said ”some kind of text generation” because not all language models are built to do the same task. For example, GPT models are next token predictors, but BERT is a masked-language model. These tasks are also linked to their architecture types - decoder only, encoder only, etc.</a:t>
            </a:r>
          </a:p>
          <a:p>
            <a:endParaRPr lang="en-US" dirty="0"/>
          </a:p>
          <a:p>
            <a:r>
              <a:rPr lang="en-US" dirty="0"/>
              <a:t>Not all language models are chatbots – </a:t>
            </a:r>
            <a:r>
              <a:rPr lang="en-US" dirty="0" err="1"/>
              <a:t>ChatGPT</a:t>
            </a:r>
            <a:r>
              <a:rPr lang="en-US" dirty="0"/>
              <a:t> was not initially optimized for chatting. For </a:t>
            </a:r>
            <a:r>
              <a:rPr lang="en-US" dirty="0" err="1"/>
              <a:t>ChatGPT</a:t>
            </a:r>
            <a:r>
              <a:rPr lang="en-US" dirty="0"/>
              <a: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3674070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2/25/24</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2/25/24</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medium.com/@akash.kesrwani99/understanding-next-token-prediction-concept-to-code-1st-part-7054dabda34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rxiv.org/pdf/1706.03762.pdf" TargetMode="External"/><Relationship Id="rId3" Type="http://schemas.openxmlformats.org/officeDocument/2006/relationships/hyperlink" Target="https://arstechnica.com/science/2023/07/a-jargon-free-explanation-of-how-ai-large-language-models-work/" TargetMode="External"/><Relationship Id="rId7" Type="http://schemas.openxmlformats.org/officeDocument/2006/relationships/hyperlink" Target="https://arxiv.org/pdf/2402.06196.pdf"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arxiv.org/pdf/2101.00027.pdf" TargetMode="External"/><Relationship Id="rId5" Type="http://schemas.openxmlformats.org/officeDocument/2006/relationships/hyperlink" Target="https://dl.acm.org/doi/pdf/10.1145/3442188.3445922" TargetMode="External"/><Relationship Id="rId4" Type="http://schemas.openxmlformats.org/officeDocument/2006/relationships/hyperlink" Target="https://ig.ft.com/generative-ai/" TargetMode="External"/><Relationship Id="rId9" Type="http://schemas.openxmlformats.org/officeDocument/2006/relationships/hyperlink" Target="https://www.youtube.com/watch?v=zjkBMFhNj_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cceleratescience/large-language-models"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LLM Workshop</a:t>
            </a:r>
            <a:endParaRPr lang="en-US" b="0" dirty="0"/>
          </a:p>
          <a:p>
            <a:endParaRPr lang="en-US" dirty="0"/>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February 2024</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Accelerate </a:t>
            </a:r>
            <a:r>
              <a:rPr lang="en-US" dirty="0" err="1"/>
              <a:t>Programme</a:t>
            </a:r>
            <a:r>
              <a:rPr lang="en-US" dirty="0"/>
              <a:t> for Scientific Discovery</a:t>
            </a:r>
          </a:p>
          <a:p>
            <a:endParaRPr lang="en-US" dirty="0"/>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dirty="0"/>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dirty="0"/>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numerical representation of a single piece of text.</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dirty="0">
                <a:solidFill>
                  <a:srgbClr val="404040"/>
                </a:solidFill>
              </a:rPr>
              <a:t>A language model is a high-parameter model that is trained on massive amounts of text with the end goal of some kind of text generation.</a:t>
            </a:r>
          </a:p>
          <a:p>
            <a:pPr marL="0" indent="0" algn="ctr">
              <a:buNone/>
            </a:pPr>
            <a:endParaRPr lang="en-US" i="1" dirty="0">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a:solidFill>
                  <a:srgbClr val="404040"/>
                </a:solidFill>
              </a:rPr>
              <a:t>Not all language models have the same architecture</a:t>
            </a:r>
          </a:p>
          <a:p>
            <a:r>
              <a:rPr lang="en-US" sz="1867" dirty="0">
                <a:solidFill>
                  <a:srgbClr val="404040"/>
                </a:solidFill>
              </a:rPr>
              <a:t>Not all language models are built for next-token prediction</a:t>
            </a:r>
          </a:p>
          <a:p>
            <a:pPr lvl="1"/>
            <a:r>
              <a:rPr lang="en-US" sz="1600" dirty="0">
                <a:solidFill>
                  <a:srgbClr val="404040"/>
                </a:solidFill>
              </a:rPr>
              <a:t>GPT is a next token predictor</a:t>
            </a:r>
          </a:p>
          <a:p>
            <a:pPr lvl="1"/>
            <a:r>
              <a:rPr lang="en-US" sz="1600" dirty="0">
                <a:solidFill>
                  <a:srgbClr val="404040"/>
                </a:solidFill>
              </a:rPr>
              <a:t>BERT is a masked-language model</a:t>
            </a:r>
          </a:p>
          <a:p>
            <a:r>
              <a:rPr lang="en-US" sz="1867" dirty="0">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dirty="0"/>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dirty="0"/>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dirty="0">
                <a:hlinkClick r:id="rId4"/>
              </a:rPr>
              <a:t>https://commons.wikimedia.org/wiki/File:Attention-qkv.png</a:t>
            </a:r>
            <a:endParaRPr lang="en-US" sz="1200" dirty="0"/>
          </a:p>
        </p:txBody>
      </p:sp>
    </p:spTree>
    <p:extLst>
      <p:ext uri="{BB962C8B-B14F-4D97-AF65-F5344CB8AC3E}">
        <p14:creationId xmlns:p14="http://schemas.microsoft.com/office/powerpoint/2010/main" val="1858520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684461" y="1112423"/>
            <a:ext cx="8814396" cy="5036797"/>
          </a:xfrm>
          <a:prstGeom prst="rect">
            <a:avLst/>
          </a:prstGeom>
        </p:spPr>
      </p:pic>
    </p:spTree>
    <p:extLst>
      <p:ext uri="{BB962C8B-B14F-4D97-AF65-F5344CB8AC3E}">
        <p14:creationId xmlns:p14="http://schemas.microsoft.com/office/powerpoint/2010/main" val="4287618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dirty="0"/>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dirty="0">
                <a:hlinkClick r:id="rId4"/>
              </a:rPr>
              <a:t>https://</a:t>
            </a:r>
            <a:r>
              <a:rPr lang="en-US" sz="1067" dirty="0" err="1">
                <a:hlinkClick r:id="rId4"/>
              </a:rPr>
              <a:t>medium.com</a:t>
            </a:r>
            <a:r>
              <a:rPr lang="en-US" sz="1067" dirty="0">
                <a:hlinkClick r:id="rId4"/>
              </a:rPr>
              <a:t>/@akash.kesrwani99/understanding-next-token-prediction-concept-to-code-1st-part-7054dabda347</a:t>
            </a:r>
            <a:endParaRPr lang="en-US" sz="1067" dirty="0"/>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dirty="0">
                <a:solidFill>
                  <a:srgbClr val="404040"/>
                </a:solidFill>
                <a:latin typeface="Helvetica"/>
                <a:cs typeface="Helvetica"/>
              </a:rPr>
              <a:t>Take the outputs from the attention head.</a:t>
            </a:r>
          </a:p>
          <a:p>
            <a:r>
              <a:rPr lang="en-US" dirty="0">
                <a:solidFill>
                  <a:srgbClr val="404040"/>
                </a:solidFill>
                <a:latin typeface="Helvetica"/>
                <a:cs typeface="Helvetica"/>
              </a:rPr>
              <a:t>Apply a linear layer to each embedding.</a:t>
            </a:r>
          </a:p>
          <a:p>
            <a:r>
              <a:rPr lang="en-US" dirty="0">
                <a:solidFill>
                  <a:srgbClr val="404040"/>
                </a:solidFill>
              </a:rPr>
              <a:t>This produces a probability distribution over your token dictionary.</a:t>
            </a:r>
          </a:p>
          <a:p>
            <a:r>
              <a:rPr lang="en-US" dirty="0">
                <a:solidFill>
                  <a:srgbClr val="404040"/>
                </a:solidFill>
                <a:latin typeface="Helvetica"/>
                <a:cs typeface="Helvetica"/>
              </a:rPr>
              <a:t>Compare this to the actual next token and adjust the internal weights.</a:t>
            </a:r>
          </a:p>
          <a:p>
            <a:r>
              <a:rPr lang="en-US" dirty="0">
                <a:solidFill>
                  <a:srgbClr val="404040"/>
                </a:solidFill>
              </a:rPr>
              <a:t>Do this on ~10TB of text!</a:t>
            </a:r>
            <a:endParaRPr lang="en-US" dirty="0">
              <a:solidFill>
                <a:srgbClr val="404040"/>
              </a:solidFill>
              <a:latin typeface="Helvetica"/>
              <a:cs typeface="Helvetica"/>
            </a:endParaRPr>
          </a:p>
        </p:txBody>
      </p:sp>
    </p:spTree>
    <p:extLst>
      <p:ext uri="{BB962C8B-B14F-4D97-AF65-F5344CB8AC3E}">
        <p14:creationId xmlns:p14="http://schemas.microsoft.com/office/powerpoint/2010/main" val="2186851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728690" y="1129671"/>
            <a:ext cx="8734621" cy="4991212"/>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spTree>
    <p:extLst>
      <p:ext uri="{BB962C8B-B14F-4D97-AF65-F5344CB8AC3E}">
        <p14:creationId xmlns:p14="http://schemas.microsoft.com/office/powerpoint/2010/main" val="221276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dirty="0"/>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zjkBMFhNj_g</a:t>
            </a:r>
            <a:endParaRPr lang="en-US" dirty="0"/>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dirty="0">
                <a:solidFill>
                  <a:srgbClr val="404040"/>
                </a:solidFill>
              </a:rPr>
              <a:t>LLMs are conditioned on a massive amount of text.</a:t>
            </a:r>
          </a:p>
          <a:p>
            <a:endParaRPr lang="en-US" sz="2133" dirty="0">
              <a:solidFill>
                <a:srgbClr val="404040"/>
              </a:solidFill>
            </a:endParaRPr>
          </a:p>
          <a:p>
            <a:r>
              <a:rPr lang="en-US" sz="2133" dirty="0">
                <a:solidFill>
                  <a:srgbClr val="404040"/>
                </a:solidFill>
              </a:rPr>
              <a:t>Given some input tokens, and given what we know from the training data, what is the most likely next token?</a:t>
            </a:r>
          </a:p>
          <a:p>
            <a:endParaRPr lang="en-US" sz="2133" dirty="0">
              <a:solidFill>
                <a:srgbClr val="404040"/>
              </a:solidFill>
            </a:endParaRPr>
          </a:p>
          <a:p>
            <a:r>
              <a:rPr lang="en-US" sz="2133" dirty="0">
                <a:solidFill>
                  <a:srgbClr val="404040"/>
                </a:solidFill>
              </a:rPr>
              <a:t>An analogy…</a:t>
            </a:r>
          </a:p>
          <a:p>
            <a:endParaRPr lang="en-US" sz="2133" dirty="0">
              <a:solidFill>
                <a:srgbClr val="404040"/>
              </a:solidFill>
            </a:endParaRPr>
          </a:p>
          <a:p>
            <a:endParaRPr lang="en-US" sz="2133" dirty="0">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buNone/>
            </a:pPr>
            <a:r>
              <a:rPr lang="en-US" sz="2133" dirty="0">
                <a:solidFill>
                  <a:srgbClr val="404040"/>
                </a:solidFill>
                <a:hlinkClick r:id="rId3"/>
              </a:rPr>
              <a:t>Jargon-free explanation of LLMs</a:t>
            </a:r>
            <a:endParaRPr lang="en-US" sz="2133" dirty="0">
              <a:solidFill>
                <a:srgbClr val="404040"/>
              </a:solidFill>
            </a:endParaRPr>
          </a:p>
          <a:p>
            <a:pPr marL="0" indent="0">
              <a:buNone/>
            </a:pPr>
            <a:r>
              <a:rPr lang="en-US" sz="2133" dirty="0">
                <a:solidFill>
                  <a:srgbClr val="404040"/>
                </a:solidFill>
                <a:hlinkClick r:id="rId4"/>
              </a:rPr>
              <a:t>Generative AI exists because of the Transformer</a:t>
            </a:r>
            <a:endParaRPr lang="en-US" sz="2133" dirty="0">
              <a:solidFill>
                <a:srgbClr val="404040"/>
              </a:solidFill>
            </a:endParaRPr>
          </a:p>
          <a:p>
            <a:pPr marL="0" indent="0">
              <a:buNone/>
            </a:pPr>
            <a:r>
              <a:rPr lang="en-US" sz="2133" dirty="0">
                <a:solidFill>
                  <a:srgbClr val="404040"/>
                </a:solidFill>
                <a:hlinkClick r:id="rId5"/>
              </a:rPr>
              <a:t>The dangers of Stochastic Parrots</a:t>
            </a:r>
            <a:endParaRPr lang="en-US" sz="2133" dirty="0">
              <a:solidFill>
                <a:srgbClr val="404040"/>
              </a:solidFill>
            </a:endParaRPr>
          </a:p>
          <a:p>
            <a:pPr marL="0" indent="0">
              <a:buNone/>
            </a:pPr>
            <a:r>
              <a:rPr lang="en-US" sz="2133" dirty="0">
                <a:solidFill>
                  <a:srgbClr val="404040"/>
                </a:solidFill>
                <a:hlinkClick r:id="rId6"/>
              </a:rPr>
              <a:t>The Pile</a:t>
            </a:r>
            <a:endParaRPr lang="en-US" sz="2133" dirty="0">
              <a:solidFill>
                <a:srgbClr val="404040"/>
              </a:solidFill>
            </a:endParaRPr>
          </a:p>
          <a:p>
            <a:pPr marL="0" indent="0">
              <a:buNone/>
            </a:pPr>
            <a:r>
              <a:rPr lang="en-US" sz="2133" dirty="0">
                <a:solidFill>
                  <a:srgbClr val="404040"/>
                </a:solidFill>
                <a:hlinkClick r:id="rId7"/>
              </a:rPr>
              <a:t>Survey of LLMs</a:t>
            </a:r>
            <a:endParaRPr lang="en-US" sz="2133" dirty="0">
              <a:solidFill>
                <a:srgbClr val="404040"/>
              </a:solidFill>
            </a:endParaRPr>
          </a:p>
          <a:p>
            <a:pPr marL="0" indent="0">
              <a:buNone/>
            </a:pPr>
            <a:r>
              <a:rPr lang="en-US" sz="2133" dirty="0">
                <a:solidFill>
                  <a:srgbClr val="404040"/>
                </a:solidFill>
                <a:hlinkClick r:id="rId8"/>
              </a:rPr>
              <a:t>Attention is all you need</a:t>
            </a:r>
            <a:endParaRPr lang="en-US" sz="2133" dirty="0">
              <a:solidFill>
                <a:srgbClr val="404040"/>
              </a:solidFill>
            </a:endParaRPr>
          </a:p>
          <a:p>
            <a:pPr marL="0" indent="0">
              <a:buNone/>
            </a:pPr>
            <a:r>
              <a:rPr lang="en-US" sz="2133" dirty="0">
                <a:solidFill>
                  <a:srgbClr val="404040"/>
                </a:solidFill>
                <a:hlinkClick r:id="rId9"/>
              </a:rPr>
              <a:t>Intro to Large Language Models</a:t>
            </a:r>
            <a:endParaRPr lang="en-US" sz="2133"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a:t>10 min BREAK</a:t>
            </a:r>
          </a:p>
        </p:txBody>
      </p:sp>
    </p:spTree>
    <p:extLst>
      <p:ext uri="{BB962C8B-B14F-4D97-AF65-F5344CB8AC3E}">
        <p14:creationId xmlns:p14="http://schemas.microsoft.com/office/powerpoint/2010/main" val="122634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Introduction to LLMs and how they work</a:t>
            </a:r>
          </a:p>
          <a:p>
            <a:r>
              <a:rPr lang="en-US" dirty="0"/>
              <a:t>What is available?</a:t>
            </a:r>
          </a:p>
          <a:p>
            <a:r>
              <a:rPr lang="en-US" dirty="0"/>
              <a:t>How to use them</a:t>
            </a:r>
          </a:p>
          <a:p>
            <a:pPr marL="0" indent="0">
              <a:buNone/>
            </a:pPr>
            <a:endParaRPr lang="en-US" dirty="0"/>
          </a:p>
          <a:p>
            <a:pPr marL="0" indent="0">
              <a:buNone/>
            </a:pPr>
            <a:r>
              <a:rPr lang="en-US" dirty="0"/>
              <a:t>Code and slides available on:</a:t>
            </a:r>
          </a:p>
          <a:p>
            <a:pPr marL="0" indent="0">
              <a:buNone/>
            </a:pPr>
            <a:endParaRPr lang="en-US" dirty="0"/>
          </a:p>
          <a:p>
            <a:pPr marL="0" indent="0">
              <a:buNone/>
            </a:pPr>
            <a:r>
              <a:rPr lang="en-US" dirty="0">
                <a:hlinkClick r:id="rId3"/>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92500" lnSpcReduction="10000"/>
          </a:bodyPr>
          <a:lstStyle/>
          <a:p>
            <a:r>
              <a:rPr lang="en-US" dirty="0"/>
              <a:t>Introduction to the Accelerate Science </a:t>
            </a:r>
            <a:r>
              <a:rPr lang="en-US" dirty="0" err="1"/>
              <a:t>Programme</a:t>
            </a:r>
            <a:endParaRPr lang="en-US" dirty="0"/>
          </a:p>
          <a:p>
            <a:r>
              <a:rPr lang="en-US" dirty="0"/>
              <a:t>Introduction to LLMs</a:t>
            </a:r>
          </a:p>
          <a:p>
            <a:r>
              <a:rPr lang="en-US" dirty="0">
                <a:solidFill>
                  <a:srgbClr val="235EE2"/>
                </a:solidFill>
              </a:rPr>
              <a:t>BREAK</a:t>
            </a:r>
          </a:p>
          <a:p>
            <a:r>
              <a:rPr lang="en-US" dirty="0"/>
              <a:t>Augmenting LLMs</a:t>
            </a:r>
          </a:p>
          <a:p>
            <a:pPr lvl="1"/>
            <a:r>
              <a:rPr lang="en-US" dirty="0"/>
              <a:t>Finetuning</a:t>
            </a:r>
          </a:p>
          <a:p>
            <a:pPr lvl="1"/>
            <a:r>
              <a:rPr lang="en-US" dirty="0"/>
              <a:t>Prompting</a:t>
            </a:r>
          </a:p>
          <a:p>
            <a:r>
              <a:rPr lang="en-US" dirty="0">
                <a:solidFill>
                  <a:srgbClr val="235EE2"/>
                </a:solidFill>
              </a:rPr>
              <a:t>LUNCH</a:t>
            </a:r>
          </a:p>
          <a:p>
            <a:r>
              <a:rPr lang="en-US" dirty="0"/>
              <a:t>Small language models</a:t>
            </a:r>
          </a:p>
          <a:p>
            <a:r>
              <a:rPr lang="en-US" dirty="0"/>
              <a:t>Quantization</a:t>
            </a:r>
          </a:p>
          <a:p>
            <a:r>
              <a:rPr lang="en-US" dirty="0"/>
              <a:t>Data Ethics</a:t>
            </a:r>
          </a:p>
          <a:p>
            <a:r>
              <a:rPr lang="en-US" dirty="0">
                <a:solidFill>
                  <a:srgbClr val="235EE2"/>
                </a:solidFill>
              </a:rPr>
              <a:t>BREAK</a:t>
            </a:r>
          </a:p>
          <a:p>
            <a:r>
              <a:rPr lang="en-US" dirty="0"/>
              <a:t>What’s out there?</a:t>
            </a:r>
          </a:p>
          <a:p>
            <a:pPr lvl="1"/>
            <a:r>
              <a:rPr lang="en-US" dirty="0"/>
              <a:t>Popular models</a:t>
            </a:r>
          </a:p>
          <a:p>
            <a:pPr lvl="1"/>
            <a:r>
              <a:rPr lang="en-US" dirty="0"/>
              <a:t>APIs</a:t>
            </a:r>
          </a:p>
          <a:p>
            <a:pPr lvl="1"/>
            <a:r>
              <a:rPr lang="en-US" dirty="0"/>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dirty="0"/>
              <a:t>We want to:</a:t>
            </a:r>
          </a:p>
          <a:p>
            <a:r>
              <a:rPr lang="en-US" dirty="0"/>
              <a:t>Support</a:t>
            </a:r>
            <a:r>
              <a:rPr lang="en-US" dirty="0">
                <a:solidFill>
                  <a:srgbClr val="404040"/>
                </a:solidFill>
              </a:rPr>
              <a:t> researchers across the university to use AI – that's LLMs in this group.</a:t>
            </a:r>
            <a:endParaRPr lang="en-US" dirty="0"/>
          </a:p>
          <a:p>
            <a:r>
              <a:rPr lang="en-US" dirty="0"/>
              <a:t>Better understand the challenges that researchers face.</a:t>
            </a:r>
          </a:p>
          <a:p>
            <a:r>
              <a:rPr lang="en-US" dirty="0"/>
              <a:t>Identify what training courses or software resources we might want the Accelerate Science </a:t>
            </a:r>
            <a:r>
              <a:rPr lang="en-US" dirty="0" err="1"/>
              <a:t>Programme</a:t>
            </a:r>
            <a:r>
              <a:rPr lang="en-US" dirty="0"/>
              <a:t> to create.</a:t>
            </a:r>
          </a:p>
          <a:p>
            <a:pPr lvl="1"/>
            <a:r>
              <a:rPr lang="en-US" dirty="0">
                <a:solidFill>
                  <a:srgbClr val="404040"/>
                </a:solidFill>
                <a:latin typeface="Helvetica"/>
                <a:cs typeface="Helvetica"/>
              </a:rPr>
              <a:t>Including shared code</a:t>
            </a:r>
          </a:p>
          <a:p>
            <a:r>
              <a:rPr lang="en-US" dirty="0"/>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dirty="0"/>
              <a:t>Introduction to LLMs</a:t>
            </a:r>
          </a:p>
        </p:txBody>
      </p:sp>
    </p:spTree>
    <p:extLst>
      <p:ext uri="{BB962C8B-B14F-4D97-AF65-F5344CB8AC3E}">
        <p14:creationId xmlns:p14="http://schemas.microsoft.com/office/powerpoint/2010/main" val="24186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solidFill>
                  <a:srgbClr val="404040"/>
                </a:solidFill>
                <a:latin typeface="Helvetica"/>
                <a:cs typeface="Helvetica"/>
              </a:rPr>
              <a:t>What is a large language model?</a:t>
            </a:r>
          </a:p>
          <a:p>
            <a:r>
              <a:rPr lang="en-US" dirty="0">
                <a:solidFill>
                  <a:srgbClr val="404040"/>
                </a:solidFill>
              </a:rPr>
              <a:t>How do they work?</a:t>
            </a:r>
          </a:p>
          <a:p>
            <a:r>
              <a:rPr lang="en-US" dirty="0">
                <a:solidFill>
                  <a:srgbClr val="404040"/>
                </a:solidFill>
                <a:latin typeface="Helvetica"/>
                <a:cs typeface="Helvetica"/>
              </a:rPr>
              <a:t>How are they trained?</a:t>
            </a:r>
          </a:p>
          <a:p>
            <a:endParaRPr lang="en-US" dirty="0">
              <a:solidFill>
                <a:srgbClr val="404040"/>
              </a:solidFill>
            </a:endParaRPr>
          </a:p>
          <a:p>
            <a:pPr marL="0" indent="0">
              <a:buNone/>
            </a:pPr>
            <a:r>
              <a:rPr lang="en-US" dirty="0">
                <a:solidFill>
                  <a:srgbClr val="404040"/>
                </a:solidFill>
              </a:rPr>
              <a:t>But first…</a:t>
            </a:r>
          </a:p>
          <a:p>
            <a:pPr marL="0" indent="0">
              <a:buNone/>
            </a:pPr>
            <a:endParaRPr lang="en-US" dirty="0">
              <a:solidFill>
                <a:srgbClr val="404040"/>
              </a:solidFill>
            </a:endParaRPr>
          </a:p>
          <a:p>
            <a:pPr marL="0" indent="0">
              <a:buNone/>
            </a:pPr>
            <a:endParaRPr lang="en-US" dirty="0">
              <a:solidFill>
                <a:srgbClr val="404040"/>
              </a:solidFill>
              <a:latin typeface="Helvetica"/>
              <a:cs typeface="Helvetica"/>
            </a:endParaRPr>
          </a:p>
          <a:p>
            <a:pPr marL="0" indent="0" algn="ctr">
              <a:buNone/>
            </a:pPr>
            <a:r>
              <a:rPr lang="en-US" sz="2133" b="1" i="1" dirty="0">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dirty="0"/>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dirty="0"/>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do YOU intend to use them for?</a:t>
            </a:r>
          </a:p>
        </p:txBody>
      </p:sp>
    </p:spTree>
    <p:extLst>
      <p:ext uri="{BB962C8B-B14F-4D97-AF65-F5344CB8AC3E}">
        <p14:creationId xmlns:p14="http://schemas.microsoft.com/office/powerpoint/2010/main" val="1363420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752677" y="1131219"/>
            <a:ext cx="8677963" cy="4958835"/>
          </a:xfrm>
          <a:prstGeom prst="rect">
            <a:avLst/>
          </a:prstGeom>
        </p:spPr>
      </p:pic>
    </p:spTree>
    <p:extLst>
      <p:ext uri="{BB962C8B-B14F-4D97-AF65-F5344CB8AC3E}">
        <p14:creationId xmlns:p14="http://schemas.microsoft.com/office/powerpoint/2010/main" val="2632968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3072</Words>
  <Application>Microsoft Macintosh PowerPoint</Application>
  <PresentationFormat>Widescreen</PresentationFormat>
  <Paragraphs>248</Paragraphs>
  <Slides>19</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Avenir Book</vt:lpstr>
      <vt:lpstr>Avenir Heavy</vt:lpstr>
      <vt:lpstr>Calibri</vt:lpstr>
      <vt:lpstr>Calibri Light</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7</cp:revision>
  <dcterms:created xsi:type="dcterms:W3CDTF">2024-02-18T14:31:29Z</dcterms:created>
  <dcterms:modified xsi:type="dcterms:W3CDTF">2024-02-25T14:27:12Z</dcterms:modified>
</cp:coreProperties>
</file>